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54"/>
  </p:notesMasterIdLst>
  <p:sldIdLst>
    <p:sldId id="367" r:id="rId2"/>
    <p:sldId id="381" r:id="rId3"/>
    <p:sldId id="463" r:id="rId4"/>
    <p:sldId id="464" r:id="rId5"/>
    <p:sldId id="438" r:id="rId6"/>
    <p:sldId id="258" r:id="rId7"/>
    <p:sldId id="260" r:id="rId8"/>
    <p:sldId id="384" r:id="rId9"/>
    <p:sldId id="262" r:id="rId10"/>
    <p:sldId id="366" r:id="rId11"/>
    <p:sldId id="389" r:id="rId12"/>
    <p:sldId id="386" r:id="rId13"/>
    <p:sldId id="264" r:id="rId14"/>
    <p:sldId id="265" r:id="rId15"/>
    <p:sldId id="268" r:id="rId16"/>
    <p:sldId id="383" r:id="rId17"/>
    <p:sldId id="404" r:id="rId18"/>
    <p:sldId id="405" r:id="rId19"/>
    <p:sldId id="406" r:id="rId20"/>
    <p:sldId id="330" r:id="rId21"/>
    <p:sldId id="331" r:id="rId22"/>
    <p:sldId id="332" r:id="rId23"/>
    <p:sldId id="353" r:id="rId24"/>
    <p:sldId id="407" r:id="rId25"/>
    <p:sldId id="274" r:id="rId26"/>
    <p:sldId id="355" r:id="rId27"/>
    <p:sldId id="408" r:id="rId28"/>
    <p:sldId id="335" r:id="rId29"/>
    <p:sldId id="336" r:id="rId30"/>
    <p:sldId id="409" r:id="rId31"/>
    <p:sldId id="410" r:id="rId32"/>
    <p:sldId id="411" r:id="rId33"/>
    <p:sldId id="412" r:id="rId34"/>
    <p:sldId id="413" r:id="rId35"/>
    <p:sldId id="414" r:id="rId36"/>
    <p:sldId id="426" r:id="rId37"/>
    <p:sldId id="415" r:id="rId38"/>
    <p:sldId id="416" r:id="rId39"/>
    <p:sldId id="420" r:id="rId40"/>
    <p:sldId id="421" r:id="rId41"/>
    <p:sldId id="422" r:id="rId42"/>
    <p:sldId id="448" r:id="rId43"/>
    <p:sldId id="449" r:id="rId44"/>
    <p:sldId id="427" r:id="rId45"/>
    <p:sldId id="434" r:id="rId46"/>
    <p:sldId id="435" r:id="rId47"/>
    <p:sldId id="436" r:id="rId48"/>
    <p:sldId id="310" r:id="rId49"/>
    <p:sldId id="357" r:id="rId50"/>
    <p:sldId id="462" r:id="rId51"/>
    <p:sldId id="466" r:id="rId52"/>
    <p:sldId id="437" r:id="rId5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CC415-3EFC-483A-B3D0-FCF115C086E9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272C5-3BE9-4149-AE96-40789BD9C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96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DE276A-0AF0-481D-BBB3-AA037F1DFE4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398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6FBAA1-7965-4B48-A018-105442DC50F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250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6FBAA1-7965-4B48-A018-105442DC50F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839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2539-4DDE-46D8-BA77-B8D349B9DA9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13.03.2023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2975-71E0-470E-ABC3-4DE0513FAF23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966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2539-4DDE-46D8-BA77-B8D349B9DA9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13.03.2023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2975-71E0-470E-ABC3-4DE0513FAF23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048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2539-4DDE-46D8-BA77-B8D349B9DA9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13.03.2023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2975-71E0-470E-ABC3-4DE0513FAF23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718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2539-4DDE-46D8-BA77-B8D349B9DA9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13.03.2023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2975-71E0-470E-ABC3-4DE0513FAF23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8452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2539-4DDE-46D8-BA77-B8D349B9DA9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13.03.2023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2975-71E0-470E-ABC3-4DE0513FAF23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489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2539-4DDE-46D8-BA77-B8D349B9DA9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13.03.2023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2975-71E0-470E-ABC3-4DE0513FAF23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364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2539-4DDE-46D8-BA77-B8D349B9DA9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13.03.2023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2975-71E0-470E-ABC3-4DE0513FAF23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13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2539-4DDE-46D8-BA77-B8D349B9DA9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13.03.2023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2975-71E0-470E-ABC3-4DE0513FAF23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871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2539-4DDE-46D8-BA77-B8D349B9DA9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13.03.2023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2975-71E0-470E-ABC3-4DE0513FAF23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97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2539-4DDE-46D8-BA77-B8D349B9DA9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13.03.2023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2975-71E0-470E-ABC3-4DE0513FAF23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200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2539-4DDE-46D8-BA77-B8D349B9DA9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13.03.2023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2975-71E0-470E-ABC3-4DE0513FAF23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904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2539-4DDE-46D8-BA77-B8D349B9DA9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13.03.2023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2975-71E0-470E-ABC3-4DE0513FAF23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675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2539-4DDE-46D8-BA77-B8D349B9DA9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13.03.2023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2975-71E0-470E-ABC3-4DE0513FAF23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7124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2539-4DDE-46D8-BA77-B8D349B9DA9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13.03.2023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2975-71E0-470E-ABC3-4DE0513FAF23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250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2539-4DDE-46D8-BA77-B8D349B9DA9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13.03.2023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2975-71E0-470E-ABC3-4DE0513FAF23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687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2539-4DDE-46D8-BA77-B8D349B9DA9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13.03.2023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2975-71E0-470E-ABC3-4DE0513FAF23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8854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2539-4DDE-46D8-BA77-B8D349B9DA9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13.03.2023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2975-71E0-470E-ABC3-4DE0513FAF23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40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3362539-4DDE-46D8-BA77-B8D349B9DA96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13.03.2023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F132975-71E0-470E-ABC3-4DE0513FAF23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5977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713686"/>
            <a:ext cx="9394724" cy="2080909"/>
          </a:xfrm>
        </p:spPr>
        <p:txBody>
          <a:bodyPr>
            <a:noAutofit/>
          </a:bodyPr>
          <a:lstStyle/>
          <a:p>
            <a:r>
              <a:rPr lang="ru-RU" sz="3600" i="1" dirty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Острая </a:t>
            </a:r>
            <a:r>
              <a:rPr lang="ru-RU" sz="3600" i="1" dirty="0" err="1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3600" i="1" dirty="0" err="1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ейросенсорная</a:t>
            </a:r>
            <a:r>
              <a:rPr lang="ru-RU" sz="3600" i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i="1" dirty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тугоухость, </a:t>
            </a:r>
            <a:r>
              <a:rPr lang="ru-RU" sz="3600" i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принципы диагностики и лечения, профилактика. </a:t>
            </a:r>
            <a:endParaRPr lang="ru-RU" sz="3600" i="1" dirty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72545" y="3196377"/>
            <a:ext cx="6456219" cy="2123768"/>
          </a:xfrm>
        </p:spPr>
        <p:txBody>
          <a:bodyPr>
            <a:normAutofit fontScale="70000" lnSpcReduction="20000"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sz="4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Казачонок Татьяна Михайловна</a:t>
            </a:r>
          </a:p>
          <a:p>
            <a:r>
              <a:rPr lang="ru-RU" sz="4400" i="1" dirty="0">
                <a:latin typeface="Arial" panose="020B0604020202020204" pitchFamily="34" charset="0"/>
                <a:cs typeface="Arial" panose="020B0604020202020204" pitchFamily="34" charset="0"/>
              </a:rPr>
              <a:t>Кафедра оториноларингологии Бел МАПО </a:t>
            </a:r>
          </a:p>
          <a:p>
            <a:endParaRPr lang="ru-RU" sz="4400" i="1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355273" y="5551649"/>
            <a:ext cx="6456219" cy="212376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Минск</a:t>
            </a:r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, март 2023</a:t>
            </a:r>
            <a:endParaRPr lang="ru-RU" sz="4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97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Актуальность: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Несмотря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огромное количество предложенных лекарственных средств и методик для лечения данного заболевания, не выработано чётких рекомендаций и эффективных методов лечения острой </a:t>
            </a:r>
            <a:r>
              <a:rPr lang="ru-RU" alt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нейросенсорной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тугоухости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настороженности со стороны врачей к проблеме острой потери слуха часто приводит к задержке назначения необходимого лечения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Несвоевременно начатое лечение ведёт к стойкому снижению слуха, затрудняя общение в социуме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871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37310" y="579438"/>
            <a:ext cx="10972800" cy="1143000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Этиология острой  </a:t>
            </a:r>
            <a:r>
              <a:rPr lang="ru-RU" sz="3200" i="1" dirty="0" err="1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нейросенсорной</a:t>
            </a:r>
            <a:r>
              <a:rPr lang="ru-RU" sz="3200" i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тугоухости:</a:t>
            </a:r>
            <a:endParaRPr lang="ru-RU" sz="3200" i="1" dirty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877291"/>
            <a:ext cx="10972800" cy="4709160"/>
          </a:xfrm>
        </p:spPr>
        <p:txBody>
          <a:bodyPr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До сих пор нет единого мнения по вопросам этиологии и патогенеза острой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нейросенсорной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тугоухости.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настоящее время ОНТ рассматривается как единая нозологическая единица с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полиэтиологическим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характером.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Многими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исследователями возникновение и развитие ОНТ характеризуется как функциональный ответ внутреннего уха и других отделов слухового анализатора на многофакторные патологические воздействия.</a:t>
            </a:r>
          </a:p>
        </p:txBody>
      </p:sp>
    </p:spTree>
    <p:extLst>
      <p:ext uri="{BB962C8B-B14F-4D97-AF65-F5344CB8AC3E}">
        <p14:creationId xmlns:p14="http://schemas.microsoft.com/office/powerpoint/2010/main" val="729467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Причины:</a:t>
            </a:r>
            <a:endParaRPr lang="ru-RU" sz="3200" i="1" dirty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1097" y="1357298"/>
            <a:ext cx="9630697" cy="4952062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Экзогенные :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Инфекционные и вирусные заболевания  (грипп ,ОРВИ, инфекционный паротит, корь, скарлатина, гнойный менингит)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Ототоксические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препаратами (антибиотики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аминогликозидного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ряда, стрептомицины, препараты хины, противомалярийные средства,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цитостатики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петлевые диуретики, анальгетики, салицилаты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2400" dirty="0"/>
              <a:t>Бытовые (никотин, алкоголь) и промышленные (бензин, анилин, фтор, ртуть и др.) токсины 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dirty="0"/>
              <a:t>Травмы (механическая, акустическая травма , вибрационная травма, баротравма ) </a:t>
            </a:r>
          </a:p>
          <a:p>
            <a:pPr marL="36900" lvl="0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itchFamily="2" charset="2"/>
              <a:buChar char="§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976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Причины:</a:t>
            </a:r>
            <a:endParaRPr lang="ru-RU" sz="3200" i="1" dirty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0545" y="1417638"/>
            <a:ext cx="10390910" cy="4716534"/>
          </a:xfrm>
        </p:spPr>
        <p:txBody>
          <a:bodyPr>
            <a:normAutofit fontScale="92500" lnSpcReduction="20000"/>
          </a:bodyPr>
          <a:lstStyle/>
          <a:p>
            <a:r>
              <a:rPr lang="ru-RU" sz="2600" b="1" i="1" dirty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Эндогенные:</a:t>
            </a:r>
          </a:p>
          <a:p>
            <a:pPr lvl="0">
              <a:buFont typeface="Wingdings" pitchFamily="2" charset="2"/>
              <a:buChar char="§"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Сосудистые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нарушения: атеросклероз сосудов,  АГ, ИБС, нарушения мозгового кровообращения, вегетососудистая  дистония, 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вертебро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–базилярная недостаточность. </a:t>
            </a:r>
          </a:p>
          <a:p>
            <a:pPr lvl="0">
              <a:buFont typeface="Wingdings" pitchFamily="2" charset="2"/>
              <a:buChar char="§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Наследственная и генетическая предрасположенность: наличие антигенов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HLA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системы (А34,В38,В41) свидетельствуют о повышении чувствительности к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гипоксии</a:t>
            </a:r>
          </a:p>
          <a:p>
            <a:pPr>
              <a:buFont typeface="Wingdings" pitchFamily="2" charset="2"/>
              <a:buChar char="§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Сильный эмоциональный стресс. В основе патогенеза этих расстройств  также  лежит  сосудистый фактор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Новообразования: невринома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VIII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пары черепных нервов, 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менингиома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лейкемия, метастазы во внутренний слуховой проход</a:t>
            </a:r>
          </a:p>
          <a:p>
            <a:pPr>
              <a:buFont typeface="Wingdings" pitchFamily="2" charset="2"/>
              <a:buChar char="§"/>
            </a:pP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itchFamily="2" charset="2"/>
              <a:buChar char="§"/>
            </a:pPr>
            <a:endParaRPr lang="ru-RU" sz="2600" dirty="0"/>
          </a:p>
          <a:p>
            <a:pPr lvl="0">
              <a:buFont typeface="Wingdings" pitchFamily="2" charset="2"/>
              <a:buChar char="§"/>
            </a:pPr>
            <a:endParaRPr lang="ru-RU" sz="2600" dirty="0"/>
          </a:p>
          <a:p>
            <a:pPr lvl="0">
              <a:buFont typeface="Wingdings" pitchFamily="2" charset="2"/>
              <a:buChar char="§"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892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Причины:</a:t>
            </a:r>
            <a:endParaRPr lang="ru-RU" sz="3200" i="1" dirty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29032" y="1417638"/>
            <a:ext cx="9733936" cy="4918364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i="1" dirty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Эндогенные</a:t>
            </a:r>
            <a:r>
              <a:rPr lang="ru-RU" sz="9600" b="1" i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Острые  </a:t>
            </a:r>
            <a:r>
              <a:rPr lang="ru-RU" sz="9600" dirty="0">
                <a:latin typeface="Arial" panose="020B0604020202020204" pitchFamily="34" charset="0"/>
                <a:cs typeface="Arial" panose="020B0604020202020204" pitchFamily="34" charset="0"/>
              </a:rPr>
              <a:t>и хронические заболевания среднего уха из-за непосредственной близости барабанной полости и слухового анализатора острый гнойный  отит, экссудативный </a:t>
            </a:r>
            <a:r>
              <a:rPr lang="ru-RU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отит</a:t>
            </a:r>
            <a:endParaRPr lang="ru-RU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9600" dirty="0">
                <a:latin typeface="Arial" panose="020B0604020202020204" pitchFamily="34" charset="0"/>
                <a:cs typeface="Arial" panose="020B0604020202020204" pitchFamily="34" charset="0"/>
              </a:rPr>
              <a:t>Нарушения обмена веществ: сахарный диабет, электролитные нарушения при хронической почечной и печёночной недостаточности, заболевания </a:t>
            </a:r>
            <a:r>
              <a:rPr lang="ru-RU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крови</a:t>
            </a:r>
          </a:p>
          <a:p>
            <a:pPr>
              <a:buFont typeface="Wingdings" pitchFamily="2" charset="2"/>
              <a:buChar char="§"/>
            </a:pPr>
            <a:r>
              <a:rPr lang="ru-RU" sz="9600" dirty="0">
                <a:latin typeface="Arial" panose="020B0604020202020204" pitchFamily="34" charset="0"/>
                <a:cs typeface="Arial" panose="020B0604020202020204" pitchFamily="34" charset="0"/>
              </a:rPr>
              <a:t>Аутоиммунные  заболевания : узелковый периартериит, синдром Когана, </a:t>
            </a:r>
            <a:r>
              <a:rPr lang="ru-RU" sz="9600" dirty="0" err="1">
                <a:latin typeface="Arial" panose="020B0604020202020204" pitchFamily="34" charset="0"/>
                <a:cs typeface="Arial" panose="020B0604020202020204" pitchFamily="34" charset="0"/>
              </a:rPr>
              <a:t>гранулематоз</a:t>
            </a:r>
            <a:r>
              <a:rPr lang="ru-RU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600" dirty="0" err="1">
                <a:latin typeface="Arial" panose="020B0604020202020204" pitchFamily="34" charset="0"/>
                <a:cs typeface="Arial" panose="020B0604020202020204" pitchFamily="34" charset="0"/>
              </a:rPr>
              <a:t>Вегенера</a:t>
            </a:r>
            <a:r>
              <a:rPr lang="ru-RU" sz="9600" dirty="0">
                <a:latin typeface="Arial" panose="020B0604020202020204" pitchFamily="34" charset="0"/>
                <a:cs typeface="Arial" panose="020B0604020202020204" pitchFamily="34" charset="0"/>
              </a:rPr>
              <a:t>, системная красная волчанка</a:t>
            </a:r>
            <a:r>
              <a:rPr lang="ru-RU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9600" dirty="0">
                <a:latin typeface="Arial" panose="020B0604020202020204" pitchFamily="34" charset="0"/>
                <a:cs typeface="Arial" panose="020B0604020202020204" pitchFamily="34" charset="0"/>
              </a:rPr>
              <a:t>Неврологические заболевания: рассеянный склероз, ишемия моста мозга, болезнь </a:t>
            </a:r>
            <a:r>
              <a:rPr lang="ru-RU" sz="9600" dirty="0" err="1">
                <a:latin typeface="Arial" panose="020B0604020202020204" pitchFamily="34" charset="0"/>
                <a:cs typeface="Arial" panose="020B0604020202020204" pitchFamily="34" charset="0"/>
              </a:rPr>
              <a:t>Меньера</a:t>
            </a:r>
            <a:r>
              <a:rPr lang="ru-RU" sz="9600" dirty="0">
                <a:latin typeface="Arial" panose="020B0604020202020204" pitchFamily="34" charset="0"/>
                <a:cs typeface="Arial" panose="020B0604020202020204" pitchFamily="34" charset="0"/>
              </a:rPr>
              <a:t> и др.</a:t>
            </a:r>
          </a:p>
          <a:p>
            <a:pPr>
              <a:buFont typeface="Wingdings" pitchFamily="2" charset="2"/>
              <a:buChar char="§"/>
            </a:pPr>
            <a:endParaRPr lang="ru-RU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ru-RU" sz="9600" dirty="0"/>
          </a:p>
          <a:p>
            <a:pPr>
              <a:buNone/>
            </a:pPr>
            <a:r>
              <a:rPr lang="ru-RU" sz="9600" dirty="0"/>
              <a:t> </a:t>
            </a:r>
          </a:p>
          <a:p>
            <a:pPr lvl="0">
              <a:buFont typeface="Wingdings" pitchFamily="2" charset="2"/>
              <a:buChar char="§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61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Механизмы патогенеза:</a:t>
            </a:r>
            <a:endParaRPr lang="ru-RU" sz="3200" i="1" dirty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основе возникновения ОНТ лежит нарушение гемо- и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ликвородинамики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Имеет место отек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эндотелия сосудов, изменение реологических свойств крови, образование конгломератов эритроцитов, лейкоцитов, тромбоцитов и крупных капель жира, закрывающих доступ крови в отдельные участки нервной ткани.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Нарушение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доставки кислорода, ферментов, гормонов и других веществ, необходимых для метаболизма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нейроэпителия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50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796869"/>
            <a:ext cx="10972800" cy="5061131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Токсическое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воздействие продуктов нарушенного метаболизма вызывает развитие микроангиопатии капилляров сосудистой полоски улитки, осуществляющих трофические, обменные и другие процессы, важные для полноценного функционирования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улитки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Возникают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диссеминированные ишемические очаги в нервном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волокне с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элементами воспаления и отёка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Длительное нарушение трофики ведёт к некрозу  с замещением соединительной тканью нервных волокон даже в условиях последующего восстановления кровотока и устранения гипоксии.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Механизмы патогенеза:</a:t>
            </a:r>
            <a:endParaRPr lang="ru-RU" sz="3200" i="1" dirty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777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54457" y="109067"/>
            <a:ext cx="9905998" cy="147857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Прогрессирующее повреждение слухового анализатора связано:</a:t>
            </a:r>
            <a:endParaRPr lang="ru-RU" sz="3200" b="1" i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1421878"/>
            <a:ext cx="4373796" cy="337216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64455" y="1587637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 особенностью кровоснабжения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(питание улитки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 счёт улитковой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артерии, расположенной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костном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канале)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Высокой степенью дифференциации рецепторных элементов, чрезвычайно чувствительных к аноксии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собственного кровоснабжения волосковых клеток, питание которых осуществляется из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лабиринтных жидкостей и прилежащих трофических клеток. </a:t>
            </a:r>
          </a:p>
          <a:p>
            <a:endParaRPr lang="ru-RU" dirty="0"/>
          </a:p>
        </p:txBody>
      </p:sp>
      <p:pic>
        <p:nvPicPr>
          <p:cNvPr id="8" name="Рисунок 11" descr="http://userdocs.ru/pars_docs/refs/1/188/188_html_4cb480d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783" y="4794042"/>
            <a:ext cx="3074905" cy="159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19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315" y="1584821"/>
            <a:ext cx="4461382" cy="25446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6697" y="483644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Методы диагностики</a:t>
            </a:r>
            <a:endParaRPr lang="ru-RU" sz="3200" i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1566" y="1000108"/>
            <a:ext cx="8229600" cy="551825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None/>
              <a:defRPr/>
            </a:pPr>
            <a:endParaRPr lang="ru-RU" dirty="0" smtClean="0"/>
          </a:p>
          <a:p>
            <a:pPr>
              <a:lnSpc>
                <a:spcPct val="80000"/>
              </a:lnSpc>
              <a:defRPr/>
            </a:pPr>
            <a:r>
              <a:rPr lang="ru-RU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Жалобы, анамнез</a:t>
            </a:r>
          </a:p>
          <a:p>
            <a:pPr>
              <a:lnSpc>
                <a:spcPct val="80000"/>
              </a:lnSpc>
              <a:defRPr/>
            </a:pPr>
            <a:r>
              <a:rPr lang="ru-RU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Отоскопия</a:t>
            </a:r>
          </a:p>
          <a:p>
            <a:pPr>
              <a:lnSpc>
                <a:spcPct val="80000"/>
              </a:lnSpc>
              <a:defRPr/>
            </a:pPr>
            <a:r>
              <a:rPr lang="ru-RU" sz="2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Камертональные</a:t>
            </a:r>
            <a:r>
              <a:rPr lang="ru-RU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пробы</a:t>
            </a:r>
          </a:p>
          <a:p>
            <a:pPr>
              <a:lnSpc>
                <a:spcPct val="80000"/>
              </a:lnSpc>
              <a:defRPr/>
            </a:pPr>
            <a:r>
              <a:rPr lang="ru-RU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Акуметрия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_______________________________</a:t>
            </a:r>
          </a:p>
          <a:p>
            <a:pPr>
              <a:lnSpc>
                <a:spcPct val="80000"/>
              </a:lnSpc>
              <a:defRPr/>
            </a:pPr>
            <a:endParaRPr lang="ru-RU" sz="2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Аудиометрия</a:t>
            </a:r>
          </a:p>
          <a:p>
            <a:pPr>
              <a:lnSpc>
                <a:spcPct val="80000"/>
              </a:lnSpc>
              <a:defRPr/>
            </a:pPr>
            <a:r>
              <a:rPr lang="ru-RU" sz="2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Импедансометрия</a:t>
            </a:r>
            <a:endParaRPr lang="ru-RU" sz="2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Регистрация </a:t>
            </a:r>
            <a:r>
              <a:rPr lang="ru-RU" sz="2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Коротколатентных</a:t>
            </a:r>
            <a:endParaRPr lang="ru-RU" sz="2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слуховых вызванных потенциалов</a:t>
            </a:r>
          </a:p>
          <a:p>
            <a:pPr>
              <a:lnSpc>
                <a:spcPct val="80000"/>
              </a:lnSpc>
              <a:defRPr/>
            </a:pPr>
            <a:r>
              <a:rPr lang="ru-RU" sz="2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Отоакустическая</a:t>
            </a:r>
            <a:r>
              <a:rPr lang="ru-RU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эмиссия</a:t>
            </a:r>
          </a:p>
          <a:p>
            <a:pPr>
              <a:lnSpc>
                <a:spcPct val="80000"/>
              </a:lnSpc>
              <a:defRPr/>
            </a:pPr>
            <a:r>
              <a:rPr lang="ru-RU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Лучевые методы диагностики</a:t>
            </a:r>
          </a:p>
          <a:p>
            <a:pPr>
              <a:lnSpc>
                <a:spcPct val="80000"/>
              </a:lnSpc>
              <a:defRPr/>
            </a:pPr>
            <a:r>
              <a:rPr lang="ru-RU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Осмотр смежных специалистов </a:t>
            </a:r>
          </a:p>
          <a:p>
            <a:pPr>
              <a:lnSpc>
                <a:spcPct val="80000"/>
              </a:lnSpc>
              <a:defRPr/>
            </a:pPr>
            <a:r>
              <a:rPr lang="ru-RU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(невролог, офтальмолог, терапевт)</a:t>
            </a:r>
          </a:p>
          <a:p>
            <a:pPr>
              <a:lnSpc>
                <a:spcPct val="80000"/>
              </a:lnSpc>
              <a:defRPr/>
            </a:pP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529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418" y="1778785"/>
            <a:ext cx="4461382" cy="254460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20436" y="1769554"/>
            <a:ext cx="631767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Хорошо </a:t>
            </a:r>
            <a:r>
              <a:rPr lang="ru-RU" sz="28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собранный анамнез, </a:t>
            </a:r>
            <a:r>
              <a:rPr lang="ru-RU" sz="2800" b="1" i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камертональное</a:t>
            </a:r>
            <a:r>
              <a:rPr lang="ru-RU" sz="28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исследование и акуметрия позволяет с большой долей вероятности выявить острое </a:t>
            </a:r>
            <a:r>
              <a:rPr lang="ru-RU" sz="2800" b="1" i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нейросенсорное</a:t>
            </a:r>
            <a:r>
              <a:rPr lang="ru-RU" sz="28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повреждение и ориентировочно установить степень потери слуха.</a:t>
            </a:r>
            <a:endParaRPr lang="ru-RU" sz="2800" b="1" i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37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832" y="401781"/>
            <a:ext cx="10353762" cy="970450"/>
          </a:xfrm>
        </p:spPr>
        <p:txBody>
          <a:bodyPr>
            <a:normAutofit/>
          </a:bodyPr>
          <a:lstStyle/>
          <a:p>
            <a:r>
              <a:rPr lang="ru-RU" sz="3600" i="1" dirty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05344" y="1496921"/>
            <a:ext cx="9826685" cy="405875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Нейросенсорная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тугоухость – потеря слуха, обусловленная поражением рецепторного аппарата внутреннего уха, преддверно-улиткового нерва, ствола мозга или слуховой коры головного мозга и по сути является «слуховой недостаточностью», морфологическим субстратом которой служит количественный дефицит сенсорных и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нейральных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элементов на любом уровне слухового анализатора </a:t>
            </a:r>
          </a:p>
        </p:txBody>
      </p:sp>
    </p:spTree>
    <p:extLst>
      <p:ext uri="{BB962C8B-B14F-4D97-AF65-F5344CB8AC3E}">
        <p14:creationId xmlns:p14="http://schemas.microsoft.com/office/powerpoint/2010/main" val="291329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effectLst/>
                <a:latin typeface="+mn-lt"/>
              </a:rPr>
              <a:t>Аудиограмма пациента с нормальным слухом</a:t>
            </a:r>
            <a:endParaRPr lang="ru-RU" dirty="0">
              <a:latin typeface="+mn-lt"/>
            </a:endParaRPr>
          </a:p>
        </p:txBody>
      </p:sp>
      <p:pic>
        <p:nvPicPr>
          <p:cNvPr id="4099" name="Рисунок 4" descr="C:\Users\Toma\Desktop\аудиограммы\нор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195" y="1667746"/>
            <a:ext cx="6676257" cy="44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065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99102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ru-RU" i="1" dirty="0">
                <a:effectLst/>
                <a:latin typeface="+mn-lt"/>
              </a:rPr>
              <a:t>Аудиограмма пациента с </a:t>
            </a:r>
            <a:r>
              <a:rPr lang="ru-RU" i="1" dirty="0" err="1">
                <a:effectLst/>
                <a:latin typeface="+mn-lt"/>
              </a:rPr>
              <a:t>нейросенсорной</a:t>
            </a:r>
            <a:r>
              <a:rPr lang="ru-RU" i="1" dirty="0">
                <a:effectLst/>
                <a:latin typeface="+mn-lt"/>
              </a:rPr>
              <a:t> тугоухостью (нарушение звуковосприятия)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5122" name="Рисунок 6" descr="C:\Users\Toma\Desktop\аудиограммы\н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388" y="1608922"/>
            <a:ext cx="6971224" cy="4541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637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961" y="250723"/>
            <a:ext cx="11533239" cy="993622"/>
          </a:xfrm>
        </p:spPr>
        <p:txBody>
          <a:bodyPr>
            <a:noAutofit/>
          </a:bodyPr>
          <a:lstStyle/>
          <a:p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Аудиограмма пациента со смешанной 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тугоухостью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146" name="Рисунок 7" descr="C:\Users\Toma\Desktop\аудиограммы\экссуда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032" y="1244344"/>
            <a:ext cx="7597417" cy="530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331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38282" y="1357299"/>
            <a:ext cx="8501122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700" dirty="0">
                <a:solidFill>
                  <a:prstClr val="white"/>
                </a:solidFill>
                <a:latin typeface="Times New Roman" panose="02020603050405020304" pitchFamily="18" charset="0"/>
              </a:rPr>
              <a:t>    </a:t>
            </a:r>
            <a:r>
              <a:rPr lang="ru-RU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Немедленная госпитализация в стационар или в отделение дневного пребывания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Безотлагательное,  интенсивное,  комплексное лечение.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В максимально короткий срок определить  возможные причины заболевания и оптимизировать лечение с учетом глубины распространения процесса и вероятных этиологических и патогенетических механизмов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Лечение больных с этими формами тугоухости должно быть продлено на амбулаторном этапе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Принципы лечения ОНТ и ВНТ</a:t>
            </a:r>
            <a:endParaRPr lang="ru-RU" sz="3200" i="1" dirty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37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5" y="3461659"/>
            <a:ext cx="3747680" cy="222844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01438" y="778040"/>
            <a:ext cx="9071853" cy="1000132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Цель лечения пациентов с ОНТ :</a:t>
            </a:r>
            <a:r>
              <a:rPr lang="ru-RU" sz="32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213511" y="1722674"/>
            <a:ext cx="6018562" cy="4643446"/>
          </a:xfrm>
        </p:spPr>
        <p:txBody>
          <a:bodyPr/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Восстановление слуха до возрастной нормы или значительное улучшение его за счет снижения порогов восприятия тонов особенно в диапазоне речевых частот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Уменьшение шума или избавление от него;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Устранение вестибулярных расстройств.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30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357166"/>
            <a:ext cx="7924800" cy="857256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 препаратов для лечения ОНТ:</a:t>
            </a:r>
            <a:endParaRPr lang="ru-RU" sz="3600" i="1" dirty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357298"/>
            <a:ext cx="8229600" cy="4952062"/>
          </a:xfrm>
        </p:spPr>
        <p:txBody>
          <a:bodyPr numCol="2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Диуретики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Глюкокортикоиды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Ноотропы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антигипоксанты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Вазоактивные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препараты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Спазмолитики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Детоксические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препараты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Антигистаминные препараты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Метаболиты ЦНС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Седативные препараты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Антихолинэстеразные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средства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Витамины 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Противовирусные препараты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ГБО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ИРС</a:t>
            </a:r>
          </a:p>
          <a:p>
            <a:pPr>
              <a:lnSpc>
                <a:spcPct val="90000"/>
              </a:lnSpc>
              <a:defRPr/>
            </a:pPr>
            <a:r>
              <a:rPr lang="ru-RU" dirty="0" err="1" smtClean="0"/>
              <a:t>Физиолечение</a:t>
            </a:r>
            <a:endParaRPr lang="ru-RU" dirty="0" smtClean="0"/>
          </a:p>
          <a:p>
            <a:pPr>
              <a:lnSpc>
                <a:spcPct val="90000"/>
              </a:lnSpc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277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154230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национального руководства по лечению ОНТ США (2020год)</a:t>
            </a:r>
            <a:endParaRPr lang="ru-RU" sz="3200" i="1" dirty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63782" y="2401159"/>
            <a:ext cx="9947564" cy="3880492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Рекомендовано :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Системные стероиды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Интратимпанальное введение стероидов одновременно с системными или при отсутствии эффекта от системного применения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ГБО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рекомендовано: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Рутинное назначение противовирусных препаратов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азначение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вазоактивных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препаратов с системным действием</a:t>
            </a:r>
          </a:p>
          <a:p>
            <a:pPr>
              <a:buNone/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7123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456" y="2520740"/>
            <a:ext cx="4286526" cy="28282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696800"/>
            <a:ext cx="8229600" cy="85725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Комплексное лечение:</a:t>
            </a:r>
            <a:endParaRPr lang="ru-RU" sz="3200" b="1" i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9846" y="1626100"/>
            <a:ext cx="8229600" cy="495206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ru-RU" dirty="0" smtClean="0"/>
          </a:p>
          <a:p>
            <a:pPr>
              <a:lnSpc>
                <a:spcPct val="90000"/>
              </a:lnSpc>
              <a:defRPr/>
            </a:pP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Глюкокортикостероидные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гормоны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Лекарственные средства с вазоактивными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антигипоксантными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свойствами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Гистаминоподобные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препараты 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Метаболиты центральной нервной системы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Гибербарическая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оксигенотерапия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Витамины группы В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Физиолечение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9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437" y="1072839"/>
            <a:ext cx="10972800" cy="772497"/>
          </a:xfrm>
        </p:spPr>
        <p:txBody>
          <a:bodyPr>
            <a:noAutofit/>
          </a:bodyPr>
          <a:lstStyle/>
          <a:p>
            <a:r>
              <a:rPr lang="ru-RU" sz="3200" i="1" dirty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Рекомендованная схема лечения ОНТ в условиях стационара:</a:t>
            </a:r>
            <a:r>
              <a:rPr lang="ru-RU" sz="3200" dirty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4392" y="2011142"/>
            <a:ext cx="9129252" cy="4672289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Пентоксифиллин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2% 5.0 на физиологическом растворе 200,0 внутривенно №7-10</a:t>
            </a:r>
          </a:p>
          <a:p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Эмоксипин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3% 5.0 внутримышечно или внутривенно № 7-10</a:t>
            </a:r>
          </a:p>
          <a:p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Бетагистин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24 мг внутрь 2 раза в день</a:t>
            </a:r>
          </a:p>
          <a:p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Дексаметазон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8 мг внутримышечно 5 дней</a:t>
            </a:r>
          </a:p>
          <a:p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Дексаметазон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интратимпанально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4мг /1 мл- 0,5 мл № 3-5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Витамины группы В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ГБО 5-8 сеансов</a:t>
            </a: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6532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182" y="1377639"/>
            <a:ext cx="10972800" cy="772497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Продолжение </a:t>
            </a:r>
            <a:r>
              <a:rPr lang="ru-RU" sz="3600" i="1" dirty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курса лечения на амбулаторном </a:t>
            </a:r>
            <a:r>
              <a:rPr lang="ru-RU" sz="3600" i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</a:t>
            </a:r>
            <a:r>
              <a:rPr lang="ru-RU" sz="3600" i="1" dirty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 </a:t>
            </a:r>
            <a:r>
              <a:rPr lang="ru-RU" sz="3600" i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продлено: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5610" y="2111969"/>
            <a:ext cx="7447936" cy="4746031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ru-RU" dirty="0"/>
          </a:p>
          <a:p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Бетагистин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24 мг 2 раза в день внутрь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1-3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месяца</a:t>
            </a:r>
          </a:p>
          <a:p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Винпоцетин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10 мг 3 раза в день внутрь 1-3 месяца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Витамины группы В внутрь 1 месяц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8334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003" y="1514620"/>
            <a:ext cx="3292125" cy="24629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Симптомы:</a:t>
            </a:r>
            <a:endParaRPr lang="ru-RU" sz="3600" i="1" dirty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8757" y="1805565"/>
            <a:ext cx="9719188" cy="464279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Снижение слуха разной степени выраженности</a:t>
            </a:r>
          </a:p>
          <a:p>
            <a:pPr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Субъективный ушной шум</a:t>
            </a:r>
          </a:p>
          <a:p>
            <a:pPr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Головокружение</a:t>
            </a:r>
          </a:p>
          <a:p>
            <a:pPr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Искаженное восприятие звуков, особенно в                                                шумной обстановке</a:t>
            </a:r>
          </a:p>
          <a:p>
            <a:pPr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Затруднения в различении звуков и определении их локализации</a:t>
            </a:r>
          </a:p>
          <a:p>
            <a:pPr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Нарушение толерантности к небольшому шуму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848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Лекарственные средства микроциркуляторного воздействия:</a:t>
            </a:r>
            <a:endParaRPr lang="ru-RU" sz="3200" b="1" i="1" dirty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4646" y="1374274"/>
            <a:ext cx="10745788" cy="54837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Активное </a:t>
            </a:r>
            <a:r>
              <a:rPr lang="ru-RU" sz="24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действие </a:t>
            </a:r>
            <a:r>
              <a:rPr lang="ru-RU" sz="24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основано на:</a:t>
            </a:r>
          </a:p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релаксации миофибрилл микроциркуляторного русла</a:t>
            </a:r>
          </a:p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селективном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расширении кровеносных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сосудов головного мозга </a:t>
            </a:r>
          </a:p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увеличении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объемной скорости мозгового кровотока в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ишемизированных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тканях, без изменения динамики периферического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кровотока</a:t>
            </a:r>
          </a:p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улучшении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гемореологии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снижении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агрегации тромбоцитов и снижении вязкости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крови</a:t>
            </a:r>
          </a:p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дегидратации, улучшении венозного оттока из полости черепа</a:t>
            </a:r>
          </a:p>
          <a:p>
            <a:pPr marL="0" indent="0" algn="just">
              <a:buNone/>
            </a:pP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пирацетам</a:t>
            </a:r>
            <a:r>
              <a:rPr lang="ru-RU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пентоксифиллин</a:t>
            </a:r>
            <a:r>
              <a:rPr lang="ru-RU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циннаризин</a:t>
            </a:r>
            <a:r>
              <a:rPr lang="ru-RU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винпоцетин</a:t>
            </a:r>
            <a:r>
              <a:rPr lang="ru-RU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церебролизин</a:t>
            </a:r>
            <a:r>
              <a:rPr lang="ru-RU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фезам</a:t>
            </a:r>
            <a:r>
              <a:rPr lang="ru-RU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трентал</a:t>
            </a:r>
            <a:r>
              <a:rPr lang="ru-RU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74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метаболитов центральной нервной системы:</a:t>
            </a:r>
            <a:endParaRPr lang="ru-RU" sz="3200" b="1" i="1" dirty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32407" y="1648595"/>
            <a:ext cx="10115004" cy="4281941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600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Патогенетически</a:t>
            </a:r>
            <a:r>
              <a:rPr lang="ru-RU" sz="26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обосновано </a:t>
            </a:r>
            <a:r>
              <a:rPr lang="ru-RU" sz="26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6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лечении ОНТ: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казывают 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цитопротективное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действие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обеспечивают защиту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от гипоксии и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ишемии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бладают антиоксидантными свойствами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казывают 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антиангинальное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действие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пособствуют изменению метаболизма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клеток головного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мозга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лучшают проводимость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по нервным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волокнам</a:t>
            </a:r>
          </a:p>
          <a:p>
            <a:pPr marL="0" indent="0" algn="just">
              <a:buNone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600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эмоксипин</a:t>
            </a:r>
            <a:r>
              <a:rPr lang="ru-RU" sz="26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милдрокард</a:t>
            </a:r>
            <a:r>
              <a:rPr lang="ru-RU" sz="26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триметазидин</a:t>
            </a:r>
            <a:r>
              <a:rPr lang="ru-RU" sz="26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мексибел</a:t>
            </a:r>
            <a:r>
              <a:rPr lang="ru-RU" sz="26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8113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162" y="170024"/>
            <a:ext cx="10275524" cy="1478570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ru-RU" sz="3200" b="1" i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витаминов </a:t>
            </a:r>
            <a:r>
              <a:rPr lang="ru-RU" sz="3200" b="1" i="1" dirty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 </a:t>
            </a:r>
            <a:r>
              <a:rPr lang="en-US" sz="3200" b="1" i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3200" b="1" i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200" b="1" i="1" dirty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71595" y="1439589"/>
            <a:ext cx="10115004" cy="509183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800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Патогенетически</a:t>
            </a:r>
            <a:r>
              <a:rPr lang="ru-RU" sz="28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обосновано:</a:t>
            </a:r>
            <a:endParaRPr lang="ru-RU" sz="2800" i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улучшают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обменные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процессов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способствуют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усилению регенераторных способностей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нейроэпителия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положительного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влияния на структурную организацию нервной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ткани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тимулируют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миелинизацию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волокон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способствуют усилению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нейромышечной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передачи и торможению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развития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нейропатии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бладают антиоксидантной активности</a:t>
            </a:r>
          </a:p>
          <a:p>
            <a:pPr marL="0" indent="0" algn="just">
              <a:buNone/>
            </a:pPr>
            <a:r>
              <a:rPr lang="ru-RU" sz="28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(В1(тиамин</a:t>
            </a:r>
            <a:r>
              <a:rPr lang="ru-RU" sz="28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В6 (пиридок</a:t>
            </a:r>
            <a:r>
              <a:rPr lang="ru-RU" sz="31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син), и В12(</a:t>
            </a:r>
            <a:r>
              <a:rPr lang="ru-RU" sz="3100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цианокоболамин</a:t>
            </a:r>
            <a:r>
              <a:rPr lang="ru-RU" sz="31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31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их комплексные </a:t>
            </a:r>
            <a:r>
              <a:rPr lang="ru-RU" sz="31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препараты)</a:t>
            </a:r>
          </a:p>
        </p:txBody>
      </p:sp>
    </p:spTree>
    <p:extLst>
      <p:ext uri="{BB962C8B-B14F-4D97-AF65-F5344CB8AC3E}">
        <p14:creationId xmlns:p14="http://schemas.microsoft.com/office/powerpoint/2010/main" val="154431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5916" y="135192"/>
            <a:ext cx="10549844" cy="147857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Использование антигистаминных препаратов (</a:t>
            </a:r>
            <a:r>
              <a:rPr lang="ru-RU" sz="3200" b="1" i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бетагистина</a:t>
            </a:r>
            <a:r>
              <a:rPr lang="ru-RU" sz="3200" b="1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i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дигидрохлорид</a:t>
            </a:r>
            <a:r>
              <a:rPr lang="ru-RU" sz="3200" b="1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ru-RU" sz="3200" b="1" i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286" y="1613762"/>
            <a:ext cx="9905999" cy="430203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ru-RU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Улучшением </a:t>
            </a:r>
            <a:r>
              <a:rPr lang="ru-RU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вестибуло-кохлеарного</a:t>
            </a:r>
            <a:r>
              <a:rPr lang="ru-RU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кровотока</a:t>
            </a:r>
          </a:p>
          <a:p>
            <a:pPr>
              <a:buFont typeface="Wingdings" pitchFamily="2" charset="2"/>
              <a:buChar char="§"/>
            </a:pPr>
            <a:r>
              <a:rPr lang="ru-RU" sz="2600" i="1" dirty="0">
                <a:latin typeface="Arial" panose="020B0604020202020204" pitchFamily="34" charset="0"/>
                <a:cs typeface="Arial" panose="020B0604020202020204" pitchFamily="34" charset="0"/>
              </a:rPr>
              <a:t>Снижением активности </a:t>
            </a:r>
            <a:r>
              <a:rPr lang="ru-RU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вестибулярных ядер</a:t>
            </a:r>
            <a:endParaRPr lang="ru-RU" sz="2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Нормализацией активности вестибулярных рецепторов</a:t>
            </a:r>
            <a:endParaRPr lang="en-US" sz="2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Уменьшением давления </a:t>
            </a:r>
            <a:r>
              <a:rPr lang="ru-RU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эндолимфы</a:t>
            </a:r>
            <a:r>
              <a:rPr lang="ru-RU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в лабиринте</a:t>
            </a:r>
          </a:p>
          <a:p>
            <a:pPr>
              <a:buFont typeface="Wingdings" pitchFamily="2" charset="2"/>
              <a:buChar char="§"/>
            </a:pPr>
            <a:r>
              <a:rPr lang="ru-RU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Улучшение </a:t>
            </a:r>
            <a:r>
              <a:rPr lang="ru-RU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микроциркуляции</a:t>
            </a:r>
            <a:r>
              <a:rPr lang="ru-RU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в кровеносных сосудах внутреннего уха. </a:t>
            </a:r>
          </a:p>
          <a:p>
            <a:pPr>
              <a:buFont typeface="Wingdings" pitchFamily="2" charset="2"/>
              <a:buChar char="§"/>
            </a:pPr>
            <a:r>
              <a:rPr lang="ru-RU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Повышением высвобождения </a:t>
            </a:r>
            <a:r>
              <a:rPr lang="ru-RU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нейромедиаторов</a:t>
            </a:r>
            <a:r>
              <a:rPr lang="ru-RU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из нервных синапсов (гистамин, серотонин)</a:t>
            </a:r>
          </a:p>
          <a:p>
            <a:pPr>
              <a:buFont typeface="Wingdings" pitchFamily="2" charset="2"/>
              <a:buChar char="§"/>
            </a:pPr>
            <a:endParaRPr lang="ru-RU" sz="3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endParaRPr lang="ru-RU" sz="3000" b="1" i="1" dirty="0" smtClean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410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191" y="195943"/>
            <a:ext cx="9905998" cy="1136469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Использование ГБО:</a:t>
            </a:r>
            <a:endParaRPr lang="ru-RU" sz="3200" b="1" i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3257" y="1425038"/>
            <a:ext cx="10332156" cy="6311890"/>
          </a:xfrm>
        </p:spPr>
        <p:txBody>
          <a:bodyPr>
            <a:normAutofit/>
          </a:bodyPr>
          <a:lstStyle/>
          <a:p>
            <a:pPr marL="48006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напряжения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кислорода в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эндолимфе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зависит функциональная активность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Кортиева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органа, поэтому применение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метода ГБО имеет патогенетическую составляющую при лечении ОНТ, в механизме развития которой главную роль играет кислородное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голодание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рецепторных элементов улитки и нарушение их жизнедеятельности.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006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Нормализация тонуса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гладкой мускулатуры сосудистой стенки,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раскрытие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коллатерального кровотока,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нормализация свертывающей системы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крови,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системы иммуногенеза и восстановление активности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основных ферментов антиоксидантной защиты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80060" indent="-342900">
              <a:buFont typeface="Wingdings" panose="05000000000000000000" pitchFamily="2" charset="2"/>
              <a:buChar char="v"/>
            </a:pPr>
            <a:endParaRPr lang="ru-RU" dirty="0" smtClean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62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928405">
            <a:off x="8097421" y="2599126"/>
            <a:ext cx="3682303" cy="36911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76817">
            <a:off x="8836506" y="490612"/>
            <a:ext cx="2699183" cy="2699183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75064" y="241232"/>
            <a:ext cx="9905998" cy="1136469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Использование ГБО:</a:t>
            </a:r>
            <a:endParaRPr lang="ru-RU" sz="3200" b="1" i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791" y="1270659"/>
            <a:ext cx="10082348" cy="54210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Под влиянием ГБО происходит нормализация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вегетативной регуляции функции внутренних органов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 систем организма, наблюдается усилении действия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Лекарственных средств </a:t>
            </a:r>
          </a:p>
          <a:p>
            <a:pPr marL="0" indent="0">
              <a:lnSpc>
                <a:spcPct val="100000"/>
              </a:lnSpc>
              <a:buNone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ГБО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приводит к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восстановлению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метаболических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процессов 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изменениям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элементах центральной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нервной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которые рассматриваются как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усиление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физиологической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регенерации нервной ткани.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516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357" y="2516103"/>
            <a:ext cx="3682303" cy="3682303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81646" y="362219"/>
            <a:ext cx="9905998" cy="1136469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Использование ГБО:</a:t>
            </a:r>
            <a:endParaRPr lang="ru-RU" sz="3200" b="1" i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8982" y="1797850"/>
            <a:ext cx="7065818" cy="54790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ГБО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поддерживает энергетику тканей в условиях дефицита кровообращения. Чрезвычайно эффективным оказалось воздействие ГБО на больных со сниженной активностью систем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адаптогенеза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метод позволяет в течение 7–8 сеансов полностью восстановить активность основных ферментов антиоксидантной защиты (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супероксиддисмутазы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 каталазы).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2412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300" y="899994"/>
            <a:ext cx="10972800" cy="1076444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25"/>
              </a:spcAft>
              <a:defRPr/>
            </a:pPr>
            <a:r>
              <a:rPr lang="ru-RU" sz="3200" b="1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ru-RU" sz="3200" b="1" i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глюкокортикостероидов</a:t>
            </a:r>
            <a:r>
              <a:rPr lang="ru-RU" sz="3200" b="1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200" b="1" i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7785" y="2318794"/>
            <a:ext cx="9876429" cy="421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006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Стабилизация клеточных мембран</a:t>
            </a:r>
          </a:p>
          <a:p>
            <a:pPr marL="48006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Подавление аутоиммунного механизма </a:t>
            </a:r>
          </a:p>
          <a:p>
            <a:pPr marL="48006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Купирование воспалительной реакции (как </a:t>
            </a:r>
            <a:r>
              <a:rPr kumimoji="0" lang="ru-RU" sz="2400" b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альтеративной</a:t>
            </a:r>
            <a:r>
              <a:rPr kumimoji="0" lang="ru-RU" sz="2400" b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так и экссудативной фазы)</a:t>
            </a:r>
          </a:p>
          <a:p>
            <a:pPr marL="480060" indent="-34290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Ограничение распространения воспалительного процесса </a:t>
            </a:r>
            <a:endParaRPr lang="ru-RU" sz="24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defRPr/>
            </a:pPr>
            <a:endParaRPr lang="ru-RU" sz="2400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006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006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buFont typeface="Wingdings" panose="05000000000000000000" pitchFamily="2" charset="2"/>
              <a:buChar char="v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540385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5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08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14401" y="1417638"/>
            <a:ext cx="10032273" cy="565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tabLst/>
              <a:defRPr/>
            </a:pP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0060" lvl="0" indent="-34290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Подавление пролиферации лимфоидной и соединительной </a:t>
            </a:r>
            <a:r>
              <a:rPr lang="ru-RU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ткани</a:t>
            </a:r>
            <a:endParaRPr lang="ru-RU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006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Вазоконстрикция</a:t>
            </a:r>
            <a:r>
              <a:rPr kumimoji="0" lang="ru-RU" sz="2400" b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капилляров и уменьшение экссудации жидкости</a:t>
            </a:r>
          </a:p>
          <a:p>
            <a:pPr marL="48006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Уменьшению отёка ,что очень важно в замкнутых костных структурах внутреннего уха</a:t>
            </a:r>
          </a:p>
          <a:p>
            <a:pPr marL="480060" indent="-34290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Улучшение микроциркуляции в очаге воспаления </a:t>
            </a:r>
            <a:endParaRPr lang="ru-RU" sz="24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0060" indent="-34290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kumimoji="0" lang="ru-RU" sz="2400" b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Антиоксидантное действие</a:t>
            </a:r>
          </a:p>
          <a:p>
            <a:pPr marL="137160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tabLst/>
              <a:defRPr/>
            </a:pP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006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buFont typeface="Wingdings" panose="05000000000000000000" pitchFamily="2" charset="2"/>
              <a:buChar char="v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540385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5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25"/>
              </a:spcAft>
              <a:defRPr/>
            </a:pPr>
            <a:r>
              <a:rPr lang="ru-RU" sz="3200" b="1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ru-RU" sz="3200" b="1" i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глюкокортикостероидов</a:t>
            </a:r>
            <a:r>
              <a:rPr lang="ru-RU" sz="3200" b="1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200" b="1" i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74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2933" y="363229"/>
            <a:ext cx="9464732" cy="1517831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Ограничение системного применения </a:t>
            </a:r>
            <a:r>
              <a:rPr lang="ru-RU" sz="3200" i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3200" b="1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КС Обусловлено:</a:t>
            </a:r>
            <a:endParaRPr lang="ru-RU" sz="3200" b="1" i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0722" y="1625618"/>
            <a:ext cx="7769034" cy="3813123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endParaRPr lang="ru-RU" dirty="0" smtClean="0"/>
          </a:p>
          <a:p>
            <a:pPr marL="137160" indent="0">
              <a:buNone/>
              <a:defRPr/>
            </a:pP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Появление нежелательных  проявлений, связанных 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длительным </a:t>
            </a: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применением ГКС в высоких дозах (гипертония, нарушения утилизации глюкозы, язвенная болезнь желудка и двенадцатиперстной кишки, остеопороз , недостаточность надпочечников, </a:t>
            </a:r>
            <a:r>
              <a:rPr lang="ru-RU" sz="24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бессоница</a:t>
            </a: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синдром </a:t>
            </a:r>
            <a:r>
              <a:rPr lang="ru-RU" sz="24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Кушинга</a:t>
            </a: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281" y="4684535"/>
            <a:ext cx="3639892" cy="161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93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i="1" dirty="0">
                <a:latin typeface="Arial" panose="020B0604020202020204" pitchFamily="34" charset="0"/>
                <a:cs typeface="Arial" panose="020B0604020202020204" pitchFamily="34" charset="0"/>
              </a:rPr>
              <a:t>Частота встречаемости симптомов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8910" y="2009764"/>
            <a:ext cx="8229600" cy="4451996"/>
          </a:xfrm>
        </p:spPr>
        <p:txBody>
          <a:bodyPr/>
          <a:lstStyle/>
          <a:p>
            <a:pPr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Заложенность уха – 69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Шум – 84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Вестибулярные расстройства (головокружение, тошнота, рвота, нистагм) – 44,6%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2448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127" y="368300"/>
            <a:ext cx="10598728" cy="1865302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Ограничение системного применения </a:t>
            </a:r>
            <a:r>
              <a:rPr lang="ru-RU" sz="3200" i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3200" b="1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КС </a:t>
            </a:r>
            <a:r>
              <a:rPr lang="ru-RU" sz="3200" b="1" i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Обусловлено:</a:t>
            </a:r>
            <a:endParaRPr lang="ru-RU" sz="3200" i="1" dirty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19058" y="2174819"/>
            <a:ext cx="5552506" cy="3899461"/>
          </a:xfrm>
        </p:spPr>
        <p:txBody>
          <a:bodyPr>
            <a:noAutofit/>
          </a:bodyPr>
          <a:lstStyle/>
          <a:p>
            <a:pPr marL="137160" indent="0">
              <a:buNone/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 ГКС в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низких дозах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острых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нейросенсорных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нарушениях не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может быть идеальным из-за ограниченной способности проникновения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их через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гематоперилимфатический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барьер. Увеличение доз ГКС сопряжено с риском развития побочных реакций</a:t>
            </a: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73" y="2174819"/>
            <a:ext cx="4149794" cy="328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33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45127" y="368300"/>
            <a:ext cx="10598728" cy="1865302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Ограничение системного применения </a:t>
            </a:r>
            <a:r>
              <a:rPr lang="ru-RU" sz="3200" i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3200" b="1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КС </a:t>
            </a:r>
            <a:r>
              <a:rPr lang="ru-RU" sz="3200" b="1" i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Обусловлено:</a:t>
            </a:r>
            <a:endParaRPr lang="ru-RU" sz="3200" i="1" dirty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4929" y="2275251"/>
            <a:ext cx="6596152" cy="3738874"/>
          </a:xfrm>
        </p:spPr>
        <p:txBody>
          <a:bodyPr>
            <a:noAutofit/>
          </a:bodyPr>
          <a:lstStyle/>
          <a:p>
            <a:pPr marL="137160" indent="0">
              <a:buNone/>
              <a:defRPr/>
            </a:pP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 коротких курсов системных ГКС в высоких дозах не приводит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к развитию побочных эффектов, однако не 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может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быть достаточно 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эффективным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в лечении 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острых </a:t>
            </a:r>
            <a:r>
              <a:rPr lang="ru-RU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нейросенсорных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нарушений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795330">
            <a:off x="8016945" y="3754628"/>
            <a:ext cx="2980621" cy="23646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04571">
            <a:off x="8165272" y="2170304"/>
            <a:ext cx="2186422" cy="210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2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563" y="-93661"/>
            <a:ext cx="9779364" cy="2003424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Обоснование </a:t>
            </a:r>
            <a:r>
              <a:rPr lang="ru-RU" sz="3200" b="1" i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интратимпанального</a:t>
            </a:r>
            <a:r>
              <a:rPr lang="ru-RU" sz="3200" b="1" i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использования </a:t>
            </a:r>
            <a:r>
              <a:rPr lang="ru-RU" sz="3200" b="1" i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глюкокортикостероидов</a:t>
            </a:r>
            <a:r>
              <a:rPr lang="ru-RU" sz="3200" b="1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200" b="1" i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2509" y="1676400"/>
            <a:ext cx="7389089" cy="3600994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Воздействие на внутреннее ухо доступно через структуры среднего уха: через овальное и круглое окна, позволяющие диффундировать лекарственному средству в перилимфу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Наиболее доступным местом в плане проникновения лекарственного средства из барабанной полости в систему внутреннего уха является круглое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окно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МКО ведет себя как полупроницаемая мембрана, несмотря на свое трехслойное строение.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598" y="2375535"/>
            <a:ext cx="3776664" cy="290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4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563" y="-93661"/>
            <a:ext cx="9779364" cy="2003424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Обоснование </a:t>
            </a:r>
            <a:r>
              <a:rPr lang="ru-RU" sz="3200" b="1" i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интратимпанального</a:t>
            </a:r>
            <a:r>
              <a:rPr lang="ru-RU" sz="3200" b="1" i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использования </a:t>
            </a:r>
            <a:r>
              <a:rPr lang="ru-RU" sz="3200" b="1" i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глюкокортикостероидов</a:t>
            </a:r>
            <a:r>
              <a:rPr lang="ru-RU" sz="3200" b="1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200" b="1" i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7961" y="1771217"/>
            <a:ext cx="7093528" cy="390914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Степень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проникновения вещества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внутреннее ухо зависит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гистологических особенностей, размера и геометрии МКО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Интратимпанальное ведение стероидов приводит к значительно большей концентрации их в перилимфе, чем при системном введении 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нежелательных побочных реакций от системного использования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598" y="2375535"/>
            <a:ext cx="3776664" cy="290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2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590" y="4044116"/>
            <a:ext cx="5460275" cy="28138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4433" y="500952"/>
            <a:ext cx="9905998" cy="147857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Патология</a:t>
            </a:r>
            <a:r>
              <a:rPr lang="ru-RU" sz="3200" b="1" i="1" dirty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b="1" i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которая может сопровождаться острым нарушением </a:t>
            </a:r>
            <a:r>
              <a:rPr lang="ru-RU" sz="3200" b="1" i="1" dirty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звуковосприятия: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7790" y="2180763"/>
            <a:ext cx="10215155" cy="4077540"/>
          </a:xfrm>
        </p:spPr>
        <p:txBody>
          <a:bodyPr>
            <a:noAutofit/>
          </a:bodyPr>
          <a:lstStyle/>
          <a:p>
            <a:pPr marL="180000" algn="just">
              <a:spcBef>
                <a:spcPts val="0"/>
              </a:spcBef>
            </a:pP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Острый и обострение хронического среднего гнойного отита</a:t>
            </a:r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algn="just">
              <a:spcBef>
                <a:spcPts val="0"/>
              </a:spcBef>
            </a:pP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Экссудативный средний 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отит</a:t>
            </a:r>
          </a:p>
          <a:p>
            <a:pPr marL="180000" algn="just">
              <a:spcBef>
                <a:spcPts val="0"/>
              </a:spcBef>
            </a:pP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Болезнь </a:t>
            </a:r>
            <a:r>
              <a:rPr lang="ru-RU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Меньера</a:t>
            </a:r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algn="just">
              <a:spcBef>
                <a:spcPts val="0"/>
              </a:spcBef>
            </a:pP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Акустическая  невринома</a:t>
            </a:r>
          </a:p>
          <a:p>
            <a:pPr marL="180000" algn="just">
              <a:spcBef>
                <a:spcPts val="0"/>
              </a:spcBef>
            </a:pP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Фистула лабиринта</a:t>
            </a:r>
          </a:p>
          <a:p>
            <a:pPr marL="180000" algn="just">
              <a:spcBef>
                <a:spcPts val="0"/>
              </a:spcBef>
            </a:pP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Отосклероз</a:t>
            </a:r>
          </a:p>
        </p:txBody>
      </p:sp>
    </p:spTree>
    <p:extLst>
      <p:ext uri="{BB962C8B-B14F-4D97-AF65-F5344CB8AC3E}">
        <p14:creationId xmlns:p14="http://schemas.microsoft.com/office/powerpoint/2010/main" val="161628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4650" y="140446"/>
            <a:ext cx="10173855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Выводы:</a:t>
            </a:r>
            <a:endParaRPr lang="ru-RU" sz="3200" b="1" i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86990" y="1477409"/>
            <a:ext cx="9570720" cy="4159254"/>
          </a:xfrm>
        </p:spPr>
        <p:txBody>
          <a:bodyPr>
            <a:noAutofit/>
          </a:bodyPr>
          <a:lstStyle/>
          <a:p>
            <a:pPr lvl="0">
              <a:buClr>
                <a:prstClr val="white">
                  <a:shade val="95000"/>
                </a:prstClr>
              </a:buClr>
            </a:pP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Острая </a:t>
            </a:r>
            <a:r>
              <a:rPr lang="ru-RU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нейросенсорная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тугоуость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 ургентное (неотложное) состояние в оториноларингологии, требующее срочного врачебного вмешательства, невыполнение которого грозит развитию стойкого  нарушения звуковосприятия</a:t>
            </a:r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Пациенту с острой </a:t>
            </a:r>
            <a:r>
              <a:rPr lang="ru-RU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нейросенсорной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тугоухостью показана госпитализация в специализированный стационар или отделение дневного </a:t>
            </a:r>
            <a:r>
              <a:rPr lang="ru-RU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прибывания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и незамедлительное начало лечения</a:t>
            </a:r>
          </a:p>
        </p:txBody>
      </p:sp>
    </p:spTree>
    <p:extLst>
      <p:ext uri="{BB962C8B-B14F-4D97-AF65-F5344CB8AC3E}">
        <p14:creationId xmlns:p14="http://schemas.microsoft.com/office/powerpoint/2010/main" val="170608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4650" y="140446"/>
            <a:ext cx="10173855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Выводы:</a:t>
            </a:r>
            <a:endParaRPr lang="ru-RU" sz="3200" b="1" i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36469" y="1283446"/>
            <a:ext cx="10345782" cy="4378037"/>
          </a:xfrm>
        </p:spPr>
        <p:txBody>
          <a:bodyPr>
            <a:noAutofit/>
          </a:bodyPr>
          <a:lstStyle/>
          <a:p>
            <a:pPr lvl="0">
              <a:buClr>
                <a:prstClr val="white">
                  <a:shade val="95000"/>
                </a:prstClr>
              </a:buClr>
            </a:pP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 остром </a:t>
            </a:r>
            <a:r>
              <a:rPr lang="ru-RU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нейросенсорном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нарушении обосновано назначение комплексного лечения, которое направлено на подавление различных патогенетических механизмов развития данной патологии</a:t>
            </a:r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ru-RU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интратимпанального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введения </a:t>
            </a:r>
            <a:r>
              <a:rPr lang="ru-RU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глюкокортикостероидов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повышает эффективность лечения пациентов 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данной категории, которое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ожет проводится в виде </a:t>
            </a:r>
            <a:r>
              <a:rPr lang="ru-RU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монотерапии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как стартовое лечение, при неэффективной системной терапии  и одновременно в комбинации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системной терапией</a:t>
            </a:r>
          </a:p>
        </p:txBody>
      </p:sp>
    </p:spTree>
    <p:extLst>
      <p:ext uri="{BB962C8B-B14F-4D97-AF65-F5344CB8AC3E}">
        <p14:creationId xmlns:p14="http://schemas.microsoft.com/office/powerpoint/2010/main" val="295997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861971" y="1262073"/>
            <a:ext cx="842968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itchFamily="18" charset="0"/>
                <a:cs typeface="Times New Roman" pitchFamily="18" charset="0"/>
              </a:rPr>
              <a:t>Вторичных осложнений у </a:t>
            </a:r>
            <a:r>
              <a:rPr lang="ru-RU" sz="32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itchFamily="18" charset="0"/>
                <a:cs typeface="Times New Roman" pitchFamily="18" charset="0"/>
              </a:rPr>
              <a:t>острой </a:t>
            </a:r>
            <a:r>
              <a:rPr lang="ru-RU" sz="3200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itchFamily="18" charset="0"/>
                <a:cs typeface="Times New Roman" pitchFamily="18" charset="0"/>
              </a:rPr>
              <a:t>нейросенсорной</a:t>
            </a:r>
            <a:r>
              <a:rPr lang="ru-RU" sz="32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itchFamily="18" charset="0"/>
                <a:cs typeface="Times New Roman" pitchFamily="18" charset="0"/>
              </a:rPr>
              <a:t> тугоухости нет. Однако, </a:t>
            </a:r>
            <a:r>
              <a:rPr lang="ru-RU" sz="3200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itchFamily="18" charset="0"/>
                <a:cs typeface="Times New Roman" pitchFamily="18" charset="0"/>
              </a:rPr>
              <a:t>при отсутствии лечения и профилактики - заболевание прогрессирует и приводит к </a:t>
            </a:r>
            <a:r>
              <a:rPr lang="ru-RU" sz="32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itchFamily="18" charset="0"/>
                <a:cs typeface="Times New Roman" pitchFamily="18" charset="0"/>
              </a:rPr>
              <a:t>стойкой утрате звуковосприятия </a:t>
            </a:r>
            <a:r>
              <a:rPr lang="ru-RU" sz="3200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itchFamily="18" charset="0"/>
                <a:cs typeface="Times New Roman" pitchFamily="18" charset="0"/>
              </a:rPr>
              <a:t>с минимальной вероятностью восстановления. Очень важно как можно раньше начать лечение при появлении первых симптомов.</a:t>
            </a:r>
            <a:endParaRPr lang="ru-RU" sz="3200" i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79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Прогноз:</a:t>
            </a:r>
            <a:endParaRPr lang="ru-RU" sz="3200" i="1" dirty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22656" y="1908804"/>
            <a:ext cx="9624217" cy="5226072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Наиболее неблагоприятный прогноз восстановления слуха в возрасте до 15 и после 60 лет.</a:t>
            </a:r>
          </a:p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Потеря слуха более 90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Дб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плохой прогностический фактор</a:t>
            </a:r>
          </a:p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Аудиометрическая кривая с сохранением высокочастотной зоны более благоприятна в прогнозе восстановления. </a:t>
            </a:r>
          </a:p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Плохим прогностическим признаком является сочетание слуховых нарушений с вестибулярными.</a:t>
            </a:r>
          </a:p>
          <a:p>
            <a:pPr marL="13716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6479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Прогноз:</a:t>
            </a:r>
            <a:endParaRPr lang="ru-RU" sz="3200" i="1" dirty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73052" y="1894501"/>
            <a:ext cx="9838294" cy="5226072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 данным различных авторов самопроизвольное восстановление слуха возникает в 37-68 % случаев</a:t>
            </a:r>
          </a:p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Восстановление слуха происходит у 57 % обратившихся в течение первой недели заболевания, в течение месяца  -  у 27% </a:t>
            </a:r>
          </a:p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слуховые нарушения обусловлены приемом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ототоксических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антибиотиков, переломом пирамиды височной кости, поражением вирусом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эпидпаротита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то результаты лечения в большинстве случаев бывают неудовлетворительными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29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36421">
            <a:off x="7101244" y="2819188"/>
            <a:ext cx="3749365" cy="22252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Эпидемиология:</a:t>
            </a:r>
            <a:endParaRPr lang="ru-RU" sz="3600" i="1" dirty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4567" y="1665674"/>
            <a:ext cx="6704706" cy="439207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За последние 20 лет частота поражений слуха возросла в два раза и по разным источникам составляет до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10%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населения земного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шара</a:t>
            </a:r>
          </a:p>
          <a:p>
            <a:pPr>
              <a:buFont typeface="Wingdings" pitchFamily="2" charset="2"/>
              <a:buChar char="v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общей структуре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тугоухости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нейросенсорное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поражение слуха достигает 75-95%</a:t>
            </a:r>
          </a:p>
          <a:p>
            <a:pPr>
              <a:buFont typeface="Wingdings" pitchFamily="2" charset="2"/>
              <a:buChar char="v"/>
            </a:pP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55679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90204" y="1689463"/>
            <a:ext cx="10053651" cy="5577839"/>
          </a:xfrm>
        </p:spPr>
        <p:txBody>
          <a:bodyPr>
            <a:normAutofit/>
          </a:bodyPr>
          <a:lstStyle/>
          <a:p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Устранение отрицательного влияния бытовых и профессиональных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вредностей (шум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вибрация). Исключение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алкоголя и курения</a:t>
            </a:r>
            <a:endParaRPr 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Своевременное лечение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 сердечно-сосудистой системы, инфекций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верхних дыхательных путей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Приём лекарственных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по назначению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врача и строго в рекомендуемых дозировках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16133" y="354676"/>
            <a:ext cx="9905998" cy="1018903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Профилактика:</a:t>
            </a:r>
            <a:endParaRPr lang="ru-RU" sz="3200" b="1" i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13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25732" y="1731026"/>
            <a:ext cx="9679577" cy="5577839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ототоксических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лекарственных средств только по жизненным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показаниям</a:t>
            </a:r>
          </a:p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дезинтоксикационной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терапии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средств, улучшающих микроциркуляцию, инфекционным больным с большой вероятностью возникновения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тугоухости.</a:t>
            </a:r>
          </a:p>
          <a:p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16133" y="354676"/>
            <a:ext cx="9905998" cy="101890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Профилактика:</a:t>
            </a:r>
            <a:endParaRPr lang="ru-RU" sz="3200" b="1" i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31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9508" y="1215321"/>
            <a:ext cx="10463348" cy="2836054"/>
          </a:xfrm>
        </p:spPr>
        <p:txBody>
          <a:bodyPr>
            <a:normAutofit/>
          </a:bodyPr>
          <a:lstStyle/>
          <a:p>
            <a:r>
              <a:rPr lang="ru-RU" b="1" i="1" spc="-3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  <a:endParaRPr lang="ru-RU" b="1" i="1" spc="-300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182" y="3762103"/>
            <a:ext cx="4304288" cy="242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5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Классификация </a:t>
            </a:r>
            <a:r>
              <a:rPr lang="ru-RU" sz="3600" i="1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нейросенсорной</a:t>
            </a:r>
            <a:r>
              <a:rPr lang="ru-RU" sz="3600" i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тугоухости: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99309" y="1223084"/>
            <a:ext cx="4550323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endParaRPr lang="ru-RU" sz="2400" dirty="0"/>
          </a:p>
          <a:p>
            <a:pPr>
              <a:lnSpc>
                <a:spcPct val="80000"/>
              </a:lnSpc>
              <a:defRPr/>
            </a:pPr>
            <a:endParaRPr lang="ru-RU" sz="2400" dirty="0"/>
          </a:p>
          <a:p>
            <a:pPr>
              <a:lnSpc>
                <a:spcPct val="80000"/>
              </a:lnSpc>
              <a:defRPr/>
            </a:pPr>
            <a:r>
              <a:rPr lang="ru-RU" sz="2800" dirty="0"/>
              <a:t>Врожденная</a:t>
            </a:r>
          </a:p>
          <a:p>
            <a:pPr>
              <a:lnSpc>
                <a:spcPct val="80000"/>
              </a:lnSpc>
              <a:defRPr/>
            </a:pPr>
            <a:r>
              <a:rPr lang="ru-RU" sz="2800" dirty="0"/>
              <a:t>Приобретенная</a:t>
            </a:r>
          </a:p>
          <a:p>
            <a:pPr marL="450000" lvl="1" indent="0">
              <a:lnSpc>
                <a:spcPct val="80000"/>
              </a:lnSpc>
              <a:buNone/>
              <a:defRPr/>
            </a:pPr>
            <a:r>
              <a:rPr lang="ru-RU" sz="2800" dirty="0" smtClean="0"/>
              <a:t>--Внезапная</a:t>
            </a:r>
            <a:endParaRPr lang="ru-RU" sz="2800" dirty="0"/>
          </a:p>
          <a:p>
            <a:pPr marL="450000" lvl="1" indent="0">
              <a:lnSpc>
                <a:spcPct val="80000"/>
              </a:lnSpc>
              <a:buNone/>
              <a:defRPr/>
            </a:pPr>
            <a:r>
              <a:rPr lang="ru-RU" sz="2800" dirty="0" smtClean="0"/>
              <a:t>--Острая </a:t>
            </a:r>
            <a:endParaRPr lang="ru-RU" sz="2800" dirty="0"/>
          </a:p>
          <a:p>
            <a:pPr marL="450000" lvl="1" indent="0">
              <a:lnSpc>
                <a:spcPct val="80000"/>
              </a:lnSpc>
              <a:buNone/>
              <a:defRPr/>
            </a:pPr>
            <a:r>
              <a:rPr lang="ru-RU" sz="2800" dirty="0" smtClean="0"/>
              <a:t>--Хроническая</a:t>
            </a:r>
            <a:endParaRPr lang="en-US" sz="2800" dirty="0"/>
          </a:p>
          <a:p>
            <a:pPr lvl="2">
              <a:lnSpc>
                <a:spcPct val="80000"/>
              </a:lnSpc>
              <a:buNone/>
              <a:defRPr/>
            </a:pPr>
            <a:r>
              <a:rPr lang="ru-RU" sz="2800" dirty="0" smtClean="0"/>
              <a:t>-Стабильная</a:t>
            </a:r>
            <a:endParaRPr lang="ru-RU" sz="2800" dirty="0"/>
          </a:p>
          <a:p>
            <a:pPr lvl="2">
              <a:lnSpc>
                <a:spcPct val="80000"/>
              </a:lnSpc>
              <a:buNone/>
              <a:defRPr/>
            </a:pPr>
            <a:r>
              <a:rPr lang="ru-RU" sz="2800" dirty="0" smtClean="0"/>
              <a:t>-Прогрессирующая</a:t>
            </a:r>
            <a:endParaRPr lang="ru-RU" sz="2800" dirty="0"/>
          </a:p>
          <a:p>
            <a:pPr lvl="2">
              <a:lnSpc>
                <a:spcPct val="80000"/>
              </a:lnSpc>
              <a:buNone/>
              <a:defRPr/>
            </a:pPr>
            <a:r>
              <a:rPr lang="ru-RU" sz="2800" dirty="0" smtClean="0"/>
              <a:t>-Флюктуирующая</a:t>
            </a:r>
            <a:endParaRPr lang="ru-RU" sz="2800" dirty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949632" y="1223083"/>
            <a:ext cx="53848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endParaRPr lang="ru-RU" sz="2800" dirty="0"/>
          </a:p>
          <a:p>
            <a:pPr>
              <a:lnSpc>
                <a:spcPct val="80000"/>
              </a:lnSpc>
              <a:defRPr/>
            </a:pPr>
            <a:endParaRPr lang="ru-RU" sz="3200" dirty="0"/>
          </a:p>
          <a:p>
            <a:pPr>
              <a:lnSpc>
                <a:spcPct val="80000"/>
              </a:lnSpc>
              <a:defRPr/>
            </a:pPr>
            <a:r>
              <a:rPr lang="ru-RU" sz="2800" dirty="0"/>
              <a:t>Двухсторонняя</a:t>
            </a:r>
          </a:p>
          <a:p>
            <a:pPr marL="450000" lvl="1" indent="0">
              <a:lnSpc>
                <a:spcPct val="80000"/>
              </a:lnSpc>
              <a:buNone/>
              <a:defRPr/>
            </a:pPr>
            <a:r>
              <a:rPr lang="ru-RU" sz="2800" dirty="0" smtClean="0"/>
              <a:t>--Симметричная</a:t>
            </a:r>
            <a:endParaRPr lang="ru-RU" sz="2800" dirty="0"/>
          </a:p>
          <a:p>
            <a:pPr marL="450000" lvl="1" indent="0">
              <a:lnSpc>
                <a:spcPct val="80000"/>
              </a:lnSpc>
              <a:buNone/>
              <a:defRPr/>
            </a:pPr>
            <a:r>
              <a:rPr lang="ru-RU" sz="2800" dirty="0" smtClean="0"/>
              <a:t>--Асимметричная</a:t>
            </a:r>
            <a:endParaRPr lang="ru-RU" sz="2800" dirty="0"/>
          </a:p>
          <a:p>
            <a:r>
              <a:rPr lang="ru-RU" sz="2800" dirty="0"/>
              <a:t>Односторонняя</a:t>
            </a:r>
          </a:p>
          <a:p>
            <a:pPr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4778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167" y="1808370"/>
            <a:ext cx="5736833" cy="468213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90598" y="488043"/>
            <a:ext cx="7717875" cy="48917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</a:p>
          <a:p>
            <a:pPr>
              <a:buNone/>
            </a:pPr>
            <a:r>
              <a:rPr lang="ru-RU" sz="3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Острая </a:t>
            </a:r>
            <a:r>
              <a:rPr lang="ru-RU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нейросенсорная</a:t>
            </a:r>
            <a:r>
              <a:rPr lang="ru-RU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тугоухость- это </a:t>
            </a:r>
            <a:r>
              <a:rPr lang="ru-RU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перцептивная</a:t>
            </a:r>
            <a:r>
              <a:rPr lang="ru-RU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потеря слуха, которая характеризуется сроком заболевания до 1 месяца и обратимостью нарушений звуковосприятия при своевременно проведенном лечении</a:t>
            </a:r>
          </a:p>
        </p:txBody>
      </p:sp>
    </p:spTree>
    <p:extLst>
      <p:ext uri="{BB962C8B-B14F-4D97-AF65-F5344CB8AC3E}">
        <p14:creationId xmlns:p14="http://schemas.microsoft.com/office/powerpoint/2010/main" val="327293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77091"/>
            <a:ext cx="10972800" cy="1011382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Тугоухость в цифрах:</a:t>
            </a:r>
            <a:endParaRPr lang="ru-RU" sz="3200" i="1" dirty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4834" y="1634837"/>
            <a:ext cx="9975275" cy="4709160"/>
          </a:xfrm>
        </p:spPr>
        <p:txBody>
          <a:bodyPr>
            <a:noAutofit/>
          </a:bodyPr>
          <a:lstStyle/>
          <a:p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1 до 6% населения земного шара страдают от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инвалидизирующей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потерей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слуха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более 40дБ в лучше слышащем ухе у взрослых и 30 дБ у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детей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общей структуре тугоухости, от 3 до 6% заболевших имеют выраженные затруднения в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общении</a:t>
            </a:r>
          </a:p>
          <a:p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На современном этапе от 6 до 10% всего населения планеты имеют те или иные проблемы со слухом.</a:t>
            </a:r>
          </a:p>
        </p:txBody>
      </p:sp>
    </p:spTree>
    <p:extLst>
      <p:ext uri="{BB962C8B-B14F-4D97-AF65-F5344CB8AC3E}">
        <p14:creationId xmlns:p14="http://schemas.microsoft.com/office/powerpoint/2010/main" val="1151620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Актуальность: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330036" y="1750147"/>
            <a:ext cx="9961419" cy="4709160"/>
          </a:xfrm>
        </p:spPr>
        <p:txBody>
          <a:bodyPr>
            <a:normAutofit/>
          </a:bodyPr>
          <a:lstStyle/>
          <a:p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Нарушения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слуховой функции выявляют приблизительно</a:t>
            </a:r>
          </a:p>
          <a:p>
            <a:pPr marL="137160" indent="0"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у 14% людей в возрасте от 35 до 65 лет </a:t>
            </a:r>
          </a:p>
          <a:p>
            <a:pPr marL="137160" indent="0">
              <a:buNone/>
            </a:pPr>
            <a:r>
              <a:rPr lang="ru-RU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     и 30% в возрасте старше 65 лет</a:t>
            </a:r>
          </a:p>
          <a:p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Средний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возраст пациентов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с острой 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нейросенсорной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тугоухостью составляет </a:t>
            </a:r>
            <a:r>
              <a:rPr lang="ru-RU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45-50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лет, т.е. болеют чаще люди трудоспособного возраста</a:t>
            </a:r>
          </a:p>
          <a:p>
            <a:pPr>
              <a:buNone/>
            </a:pPr>
            <a:endParaRPr lang="ru-RU" sz="32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00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43372978-11FE-4814-AC26-BC300187D8C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TM04033929[[fn=Грифель]]</Template>
  <TotalTime>1489</TotalTime>
  <Words>2182</Words>
  <Application>Microsoft Office PowerPoint</Application>
  <PresentationFormat>Широкоэкранный</PresentationFormat>
  <Paragraphs>286</Paragraphs>
  <Slides>52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61" baseType="lpstr">
      <vt:lpstr>Arial</vt:lpstr>
      <vt:lpstr>Calibri</vt:lpstr>
      <vt:lpstr>Calisto MT</vt:lpstr>
      <vt:lpstr>Times New Roman</vt:lpstr>
      <vt:lpstr>Trebuchet MS</vt:lpstr>
      <vt:lpstr>Tw Cen MT</vt:lpstr>
      <vt:lpstr>Wingdings</vt:lpstr>
      <vt:lpstr>Wingdings 2</vt:lpstr>
      <vt:lpstr>Сланец</vt:lpstr>
      <vt:lpstr>Острая нейросенсорная тугоухость, основные принципы диагностики и лечения, профилактика. </vt:lpstr>
      <vt:lpstr>Определение:</vt:lpstr>
      <vt:lpstr>Симптомы:</vt:lpstr>
      <vt:lpstr>Частота встречаемости симптомов</vt:lpstr>
      <vt:lpstr>Эпидемиология:</vt:lpstr>
      <vt:lpstr>Классификация нейросенсорной тугоухости:</vt:lpstr>
      <vt:lpstr>Презентация PowerPoint</vt:lpstr>
      <vt:lpstr>Тугоухость в цифрах:</vt:lpstr>
      <vt:lpstr>Актуальность:</vt:lpstr>
      <vt:lpstr>Актуальность:</vt:lpstr>
      <vt:lpstr>Этиология острой  нейросенсорной тугоухости:</vt:lpstr>
      <vt:lpstr>Причины:</vt:lpstr>
      <vt:lpstr>Причины:</vt:lpstr>
      <vt:lpstr>Причины:</vt:lpstr>
      <vt:lpstr>Механизмы патогенеза:</vt:lpstr>
      <vt:lpstr>Механизмы патогенеза:</vt:lpstr>
      <vt:lpstr>Прогрессирующее повреждение слухового анализатора связано:</vt:lpstr>
      <vt:lpstr>Методы диагностики</vt:lpstr>
      <vt:lpstr>Презентация PowerPoint</vt:lpstr>
      <vt:lpstr>Аудиограмма пациента с нормальным слухом</vt:lpstr>
      <vt:lpstr>Аудиограмма пациента с нейросенсорной тугоухостью (нарушение звуковосприятия) </vt:lpstr>
      <vt:lpstr>Аудиограмма пациента со смешанной тугоухостью</vt:lpstr>
      <vt:lpstr>Принципы лечения ОНТ и ВНТ</vt:lpstr>
      <vt:lpstr>Цель лечения пациентов с ОНТ : </vt:lpstr>
      <vt:lpstr>Группы препаратов для лечения ОНТ:</vt:lpstr>
      <vt:lpstr>Рекомендации национального руководства по лечению ОНТ США (2020год)</vt:lpstr>
      <vt:lpstr>Комплексное лечение:</vt:lpstr>
      <vt:lpstr>Рекомендованная схема лечения ОНТ в условиях стационара: </vt:lpstr>
      <vt:lpstr>Продолжение курса лечения на амбулаторном может быть продлено: </vt:lpstr>
      <vt:lpstr>Лекарственные средства микроциркуляторного воздействия:</vt:lpstr>
      <vt:lpstr>Использование метаболитов центральной нервной системы:</vt:lpstr>
      <vt:lpstr>Использование витаминов группы B:</vt:lpstr>
      <vt:lpstr>Использование антигистаминных препаратов (бетагистина дигидрохлорид):</vt:lpstr>
      <vt:lpstr>Использование ГБО:</vt:lpstr>
      <vt:lpstr>Использование ГБО:</vt:lpstr>
      <vt:lpstr>Использование ГБО:</vt:lpstr>
      <vt:lpstr>Использование глюкокортикостероидов:</vt:lpstr>
      <vt:lpstr>Использование глюкокортикостероидов:</vt:lpstr>
      <vt:lpstr>Ограничение системного применения ГКС Обусловлено:</vt:lpstr>
      <vt:lpstr>Ограничение системного применения ГКС Обусловлено:</vt:lpstr>
      <vt:lpstr>Ограничение системного применения ГКС Обусловлено:</vt:lpstr>
      <vt:lpstr>Обоснование интратимпанального использования глюкокортикостероидов:</vt:lpstr>
      <vt:lpstr>Обоснование интратимпанального использования глюкокортикостероидов:</vt:lpstr>
      <vt:lpstr>Патология, которая может сопровождаться острым нарушением звуковосприятия:</vt:lpstr>
      <vt:lpstr>Выводы:</vt:lpstr>
      <vt:lpstr>Выводы:</vt:lpstr>
      <vt:lpstr>Презентация PowerPoint</vt:lpstr>
      <vt:lpstr>Прогноз:</vt:lpstr>
      <vt:lpstr>Прогноз:</vt:lpstr>
      <vt:lpstr>Профилактика:</vt:lpstr>
      <vt:lpstr>Презентация PowerPoint</vt:lpstr>
      <vt:lpstr>Благодарю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Острая Нейросенсорная тугоухость, принципы лечения. Использование метода интратимпанального введения глюкокортикостероидных гормонов</dc:title>
  <dc:creator>Toma</dc:creator>
  <cp:lastModifiedBy>Tanya</cp:lastModifiedBy>
  <cp:revision>98</cp:revision>
  <dcterms:created xsi:type="dcterms:W3CDTF">2017-11-22T09:29:51Z</dcterms:created>
  <dcterms:modified xsi:type="dcterms:W3CDTF">2023-03-13T19:48:08Z</dcterms:modified>
</cp:coreProperties>
</file>